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0" r:id="rId13"/>
    <p:sldId id="267" r:id="rId14"/>
    <p:sldId id="268" r:id="rId15"/>
    <p:sldId id="269" r:id="rId16"/>
    <p:sldId id="270" r:id="rId17"/>
    <p:sldId id="27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5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25EC-2F38-445C-B9F6-3E32C62FEE8B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E93F-95C6-4F3E-ACD7-E43C1906E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4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25EC-2F38-445C-B9F6-3E32C62FEE8B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E93F-95C6-4F3E-ACD7-E43C1906E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8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25EC-2F38-445C-B9F6-3E32C62FEE8B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E93F-95C6-4F3E-ACD7-E43C1906E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74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25EC-2F38-445C-B9F6-3E32C62FEE8B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E93F-95C6-4F3E-ACD7-E43C1906E22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0656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25EC-2F38-445C-B9F6-3E32C62FEE8B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E93F-95C6-4F3E-ACD7-E43C1906E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30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25EC-2F38-445C-B9F6-3E32C62FEE8B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E93F-95C6-4F3E-ACD7-E43C1906E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63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25EC-2F38-445C-B9F6-3E32C62FEE8B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E93F-95C6-4F3E-ACD7-E43C1906E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8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25EC-2F38-445C-B9F6-3E32C62FEE8B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E93F-95C6-4F3E-ACD7-E43C1906E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88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25EC-2F38-445C-B9F6-3E32C62FEE8B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E93F-95C6-4F3E-ACD7-E43C1906E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3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25EC-2F38-445C-B9F6-3E32C62FEE8B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E93F-95C6-4F3E-ACD7-E43C1906E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25EC-2F38-445C-B9F6-3E32C62FEE8B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E93F-95C6-4F3E-ACD7-E43C1906E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1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25EC-2F38-445C-B9F6-3E32C62FEE8B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E93F-95C6-4F3E-ACD7-E43C1906E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0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25EC-2F38-445C-B9F6-3E32C62FEE8B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E93F-95C6-4F3E-ACD7-E43C1906E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9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25EC-2F38-445C-B9F6-3E32C62FEE8B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E93F-95C6-4F3E-ACD7-E43C1906E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9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25EC-2F38-445C-B9F6-3E32C62FEE8B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E93F-95C6-4F3E-ACD7-E43C1906E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4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25EC-2F38-445C-B9F6-3E32C62FEE8B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E93F-95C6-4F3E-ACD7-E43C1906E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87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25EC-2F38-445C-B9F6-3E32C62FEE8B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E93F-95C6-4F3E-ACD7-E43C1906E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3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B4325EC-2F38-445C-B9F6-3E32C62FEE8B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EE93F-95C6-4F3E-ACD7-E43C1906E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22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71FAC-151B-41BF-ACC3-F7DECCE46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9240329" cy="3329581"/>
          </a:xfrm>
        </p:spPr>
        <p:txBody>
          <a:bodyPr/>
          <a:lstStyle/>
          <a:p>
            <a:r>
              <a:rPr lang="en-US" dirty="0"/>
              <a:t>Ordinary Differential Equations 1: Euler Method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899123-2664-461B-B4ED-FFA59CEAF7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AMSC/CMSC 460</a:t>
            </a:r>
          </a:p>
          <a:p>
            <a:r>
              <a:rPr lang="en-US" dirty="0"/>
              <a:t>Dr. Christopher Moakler</a:t>
            </a:r>
          </a:p>
        </p:txBody>
      </p:sp>
    </p:spTree>
    <p:extLst>
      <p:ext uri="{BB962C8B-B14F-4D97-AF65-F5344CB8AC3E}">
        <p14:creationId xmlns:p14="http://schemas.microsoft.com/office/powerpoint/2010/main" val="983217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4D94-4853-44F5-A927-C0A8AE840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Difference Approximations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78C0C-5F02-458D-81C3-7620DDB8A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approximate the Ordinary Differential Equation, ODE, with a Finite Different Equation, FDE.</a:t>
            </a:r>
          </a:p>
          <a:p>
            <a:r>
              <a:rPr lang="en-US" dirty="0"/>
              <a:t>To form an FDE, we first need to discretize the space we’re interested in.</a:t>
            </a:r>
          </a:p>
          <a:p>
            <a:r>
              <a:rPr lang="en-US" dirty="0"/>
              <a:t>Since we’re working with ODEs, this space is one-dimensional.</a:t>
            </a:r>
          </a:p>
          <a:p>
            <a:r>
              <a:rPr lang="en-US" dirty="0"/>
              <a:t>Thus, to discretize the space, we break the interval up into subintervals.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4A0BB8-ED1E-4551-B84A-820ACD638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257" y="4934701"/>
            <a:ext cx="5200650" cy="4857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25630" y="5435480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Hoffman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066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77692-C98A-40C7-BA5B-77F3EE584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Difference Approximations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65E687-B614-4E7C-A209-0440F3702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can look at the Taylor expansion of the solution at the (n+1)</a:t>
                </a:r>
                <a:r>
                  <a:rPr lang="en-US" dirty="0" err="1"/>
                  <a:t>th</a:t>
                </a:r>
                <a:r>
                  <a:rPr lang="en-US" dirty="0"/>
                  <a:t> position,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̈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acc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can also write this as a finite series with an error term as we have previously,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 we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we get,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Δt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65E687-B614-4E7C-A209-0440F3702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419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64364-4A8D-F887-1F22-A529E400F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Difference Approximations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53F4AA-99FD-6FF1-2DEF-69CB259DD5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we truncate this expansion after the first term we get,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And if we leave off the error term, we get,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is a first-order forward-difference approximation.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53F4AA-99FD-6FF1-2DEF-69CB259DD5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590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49FF-3949-4758-AD6C-66C9A5C2B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backward Finite Difference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B95157-F9B5-4DEB-AF1A-593667CEF2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also form a backward-difference approximation similarly.</a:t>
                </a:r>
              </a:p>
              <a:p>
                <a:r>
                  <a:rPr lang="en-US" dirty="0"/>
                  <a:t>Take the approximation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̈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acc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this time and perform a similar truncation as before to get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Removing the error terms gives us,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B95157-F9B5-4DEB-AF1A-593667CEF2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4540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AA932-D192-4867-B764-412481B3A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Second-order centered-difference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BAA5E9-C60E-4B7D-9B7E-8321470910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also form a second-order approximation by approximating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at the grid point (n + ½).</a:t>
                </a:r>
              </a:p>
              <a:p>
                <a:r>
                  <a:rPr lang="en-US" dirty="0"/>
                  <a:t>You form two such approximation, one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one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You then subtract these two approximation to get,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acc>
                        <m:accPr>
                          <m:chr m:val="⃛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Leaving off the error terms gives us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BAA5E9-C60E-4B7D-9B7E-8321470910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441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804CF-79DF-45AC-8C90-980559FFC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the different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7EFFF5-7671-4668-848B-8B90971276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collect all the different approximations in one slide,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Notice anything?</a:t>
                </a:r>
              </a:p>
              <a:p>
                <a:r>
                  <a:rPr lang="en-US" dirty="0"/>
                  <a:t>All of them have the exact same equation on the right-hand side!</a:t>
                </a:r>
              </a:p>
              <a:p>
                <a:r>
                  <a:rPr lang="en-US" dirty="0"/>
                  <a:t>The only difference between them occurs in the error term.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7EFFF5-7671-4668-848B-8B90971276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51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1C9F8-4624-4769-80F9-E41F5120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0D8E82-CF10-4E56-829E-8A2BC1A0FB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Most of these, so far, are equations we’ve talked about, at least briefly, when discussing numerical differentiation.</a:t>
                </a:r>
              </a:p>
              <a:p>
                <a:r>
                  <a:rPr lang="en-US" dirty="0"/>
                  <a:t>We now need to apply these approximations to actually solve an ODE.</a:t>
                </a:r>
              </a:p>
              <a:p>
                <a:r>
                  <a:rPr lang="en-US" dirty="0"/>
                  <a:t>To do so, we take one of our FDAs and plug it into an ODE.</a:t>
                </a:r>
              </a:p>
              <a:p>
                <a:r>
                  <a:rPr lang="en-US" dirty="0"/>
                  <a:t>For example, if we have an ODE,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discretize it as,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Plug in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To get,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0D8E82-CF10-4E56-829E-8A2BC1A0FB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2180" b="-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842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 Method </a:t>
            </a:r>
            <a:r>
              <a:rPr lang="en-US" dirty="0" err="1"/>
              <a:t>Contd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This is often called the Euler Method.</a:t>
                </a:r>
              </a:p>
              <a:p>
                <a:pPr lvl="1"/>
                <a:r>
                  <a:rPr lang="en-US" dirty="0"/>
                  <a:t>Sometimes it’s called the </a:t>
                </a:r>
                <a:r>
                  <a:rPr lang="en-US" i="1" dirty="0"/>
                  <a:t>Forward</a:t>
                </a:r>
                <a:r>
                  <a:rPr lang="en-US" dirty="0"/>
                  <a:t> Euler Method</a:t>
                </a:r>
              </a:p>
              <a:p>
                <a:r>
                  <a:rPr lang="en-US" dirty="0"/>
                  <a:t>This is an </a:t>
                </a:r>
                <a:r>
                  <a:rPr lang="en-US" i="1" dirty="0"/>
                  <a:t>explicit</a:t>
                </a:r>
                <a:r>
                  <a:rPr lang="en-US" dirty="0"/>
                  <a:t> finite difference equation. 	</a:t>
                </a:r>
              </a:p>
              <a:p>
                <a:pPr lvl="1"/>
                <a:r>
                  <a:rPr lang="en-US" dirty="0"/>
                  <a:t>This is easier to implement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6957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669E1-98A4-4FA9-A0D4-7171632E3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Euler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08A521-ACD8-459D-AC7D-9058C6E664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could have also plugged in,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Solving this gives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is an </a:t>
                </a:r>
                <a:r>
                  <a:rPr lang="en-US" i="1" dirty="0"/>
                  <a:t>implicit</a:t>
                </a:r>
                <a:r>
                  <a:rPr lang="en-US" dirty="0"/>
                  <a:t> finite difference equation since it depends on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This ultimately requires us to solve an equation which can take a lot of computation time.</a:t>
                </a:r>
              </a:p>
              <a:p>
                <a:pPr lvl="1"/>
                <a:r>
                  <a:rPr lang="en-US" dirty="0"/>
                  <a:t>This is often called the Backward Euler Method.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08A521-ACD8-459D-AC7D-9058C6E664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10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6C9CB-2D3E-4CFC-894C-69DAC5700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E193E35-6FA9-48B0-9D74-6417EBEC5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974" y="209663"/>
            <a:ext cx="3609975" cy="525264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A5A640-D5BF-49BA-8113-8DCCF806A5AF}"/>
              </a:ext>
            </a:extLst>
          </p:cNvPr>
          <p:cNvSpPr txBox="1"/>
          <p:nvPr/>
        </p:nvSpPr>
        <p:spPr>
          <a:xfrm>
            <a:off x="1343973" y="5516489"/>
            <a:ext cx="3609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to y’=y. </a:t>
            </a:r>
            <a:br>
              <a:rPr lang="en-US" dirty="0"/>
            </a:br>
            <a:r>
              <a:rPr lang="en-US" dirty="0"/>
              <a:t>Exact (red)</a:t>
            </a:r>
            <a:br>
              <a:rPr lang="en-US" dirty="0"/>
            </a:br>
            <a:r>
              <a:rPr lang="en-US" dirty="0"/>
              <a:t>Midpoint with h = 1 (Green)</a:t>
            </a:r>
          </a:p>
          <a:p>
            <a:r>
              <a:rPr lang="en-US" dirty="0"/>
              <a:t>Euler Method with h = 1 (Blue)</a:t>
            </a:r>
          </a:p>
        </p:txBody>
      </p:sp>
      <p:pic>
        <p:nvPicPr>
          <p:cNvPr id="1037" name="Picture 13">
            <a:extLst>
              <a:ext uri="{FF2B5EF4-FFF2-40B4-BE49-F238E27FC236}">
                <a16:creationId xmlns:a16="http://schemas.microsoft.com/office/drawing/2014/main" id="{11261E0C-D5BD-467A-9C4B-955A43D660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148" y="209664"/>
            <a:ext cx="3610062" cy="525264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90FC436-9FB4-4A6E-938C-22BF9D881148}"/>
              </a:ext>
            </a:extLst>
          </p:cNvPr>
          <p:cNvSpPr txBox="1"/>
          <p:nvPr/>
        </p:nvSpPr>
        <p:spPr>
          <a:xfrm>
            <a:off x="6695148" y="5516489"/>
            <a:ext cx="4134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to y’=y. </a:t>
            </a:r>
            <a:br>
              <a:rPr lang="en-US" dirty="0"/>
            </a:br>
            <a:r>
              <a:rPr lang="en-US" dirty="0"/>
              <a:t>Exact (red)</a:t>
            </a:r>
            <a:br>
              <a:rPr lang="en-US" dirty="0"/>
            </a:br>
            <a:r>
              <a:rPr lang="en-US" dirty="0"/>
              <a:t>Midpoint with h = 0.25 (Green)</a:t>
            </a:r>
          </a:p>
          <a:p>
            <a:r>
              <a:rPr lang="en-US" dirty="0"/>
              <a:t>Euler Method with h = 0.25 (Blue)</a:t>
            </a:r>
          </a:p>
        </p:txBody>
      </p:sp>
      <p:sp>
        <p:nvSpPr>
          <p:cNvPr id="3" name="Rectangle 2"/>
          <p:cNvSpPr/>
          <p:nvPr/>
        </p:nvSpPr>
        <p:spPr>
          <a:xfrm>
            <a:off x="4953948" y="2835983"/>
            <a:ext cx="17839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https://en.wikipedia.org/wiki/Euler_method</a:t>
            </a:r>
          </a:p>
        </p:txBody>
      </p:sp>
    </p:spTree>
    <p:extLst>
      <p:ext uri="{BB962C8B-B14F-4D97-AF65-F5344CB8AC3E}">
        <p14:creationId xmlns:p14="http://schemas.microsoft.com/office/powerpoint/2010/main" val="627287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DD4E6-8EBF-4A90-A003-F07B19ECF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seen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2345E-CA40-41A7-B37F-AFD217B96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 in this course we’ve solved myriad different sorts of problems.</a:t>
            </a:r>
          </a:p>
          <a:p>
            <a:r>
              <a:rPr lang="en-US" dirty="0"/>
              <a:t>These have included,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Root Finding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Systems of Linear Equations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Eigenvalues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Least Squares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Interpolation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Numerical Differentiation and Integration</a:t>
            </a:r>
          </a:p>
          <a:p>
            <a:r>
              <a:rPr lang="en-US" dirty="0"/>
              <a:t>All these problems have countless applications and are encountered frequently by scientists and engineers.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813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619A3-D921-4AD5-B7B0-BF8CF6486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 Method Instability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C7EC29-EEF0-431E-A073-7C5B46316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3656" y="1269206"/>
            <a:ext cx="7770019" cy="5376087"/>
          </a:xfrm>
        </p:spPr>
      </p:pic>
      <p:sp>
        <p:nvSpPr>
          <p:cNvPr id="3" name="Rectangle 2"/>
          <p:cNvSpPr/>
          <p:nvPr/>
        </p:nvSpPr>
        <p:spPr>
          <a:xfrm>
            <a:off x="10353675" y="6328910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Hoffman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003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01A8E-B5EF-419D-B8CE-1A099E4EA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Euler Method Stability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CFE051-51FD-46A4-8F3B-8A5770334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2150" y="1495835"/>
            <a:ext cx="8267700" cy="4909447"/>
          </a:xfrm>
        </p:spPr>
      </p:pic>
      <p:sp>
        <p:nvSpPr>
          <p:cNvPr id="4" name="Rectangle 3"/>
          <p:cNvSpPr/>
          <p:nvPr/>
        </p:nvSpPr>
        <p:spPr>
          <a:xfrm>
            <a:off x="10229850" y="6103358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Hoffman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414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66669-C8BE-4377-A334-43706356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and Overshoot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E3F793-D7E5-40BB-B2EC-5C3958C099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Forward Euler is </a:t>
                </a:r>
                <a:r>
                  <a:rPr lang="en-US" i="1" dirty="0"/>
                  <a:t>conditionally</a:t>
                </a:r>
                <a:r>
                  <a:rPr lang="en-US" dirty="0"/>
                  <a:t> stable.</a:t>
                </a:r>
              </a:p>
              <a:p>
                <a:pPr lvl="1"/>
                <a:r>
                  <a:rPr lang="en-US" dirty="0"/>
                  <a:t>In the previous example it was stable only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“wiggly” behavior for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dirty="0"/>
                  <a:t> is called “overshoot”</a:t>
                </a:r>
              </a:p>
              <a:p>
                <a:r>
                  <a:rPr lang="en-US" dirty="0"/>
                  <a:t>The overshoot is not necessarily instability, however if it grows to large, it can certainly lead to instability.</a:t>
                </a:r>
              </a:p>
              <a:p>
                <a:r>
                  <a:rPr lang="en-US" dirty="0"/>
                  <a:t>Typically, you need to make the step size half the size of the largest stable step size. </a:t>
                </a:r>
              </a:p>
              <a:p>
                <a:r>
                  <a:rPr lang="en-US" dirty="0"/>
                  <a:t>Backward Euler is unconditionally stable.</a:t>
                </a:r>
              </a:p>
              <a:p>
                <a:pPr lvl="1"/>
                <a:r>
                  <a:rPr lang="en-US" dirty="0"/>
                  <a:t>This makes it INCREDIBLY powerfully if we can justify the cost of the implicit nature.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E3F793-D7E5-40BB-B2EC-5C3958C099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77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F9D4-C601-42DD-BB7E-EFF8DCCBC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 Method Properties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A87696-8D43-4E31-A353-9482DCCC4D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Euler Method is explicit; it does not depend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Euler Method requires only one known point to evaluate, it is thus a single point method.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Euler method requires evaluation of the function at only one point at every step.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Euler Method has a truncation error of order 2 for a single step.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Euler method has a global accumulated error of first order after N steps.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A87696-8D43-4E31-A353-9482DCCC4D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515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D51B9-7F92-4026-AEB1-D7F6AFAC0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Euler Method Properties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D9EA9-C3EA-46BB-80F7-AEB744249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Backward Euler method is implicit since you need to evaluate the function at the (n+1)</a:t>
            </a:r>
            <a:r>
              <a:rPr lang="en-US" dirty="0" err="1"/>
              <a:t>th</a:t>
            </a:r>
            <a:r>
              <a:rPr lang="en-US" dirty="0"/>
              <a:t> grid point.</a:t>
            </a:r>
          </a:p>
          <a:p>
            <a:pPr lvl="1"/>
            <a:r>
              <a:rPr lang="en-US" dirty="0"/>
              <a:t>If the function is linear, the solution is easy to compute.</a:t>
            </a:r>
          </a:p>
          <a:p>
            <a:pPr lvl="1"/>
            <a:r>
              <a:rPr lang="en-US" dirty="0"/>
              <a:t>If it’s nonlinear, it can require more effort.</a:t>
            </a:r>
          </a:p>
          <a:p>
            <a:r>
              <a:rPr lang="en-US" dirty="0"/>
              <a:t>Backward Euler Method is a single point method.</a:t>
            </a:r>
          </a:p>
          <a:p>
            <a:r>
              <a:rPr lang="en-US" dirty="0"/>
              <a:t>Backward Euler only requires one function evaluation per step if the function is linear.</a:t>
            </a:r>
          </a:p>
          <a:p>
            <a:pPr lvl="1"/>
            <a:r>
              <a:rPr lang="en-US" dirty="0"/>
              <a:t>Although it may require many more evaluations to solve the resulting equation.</a:t>
            </a:r>
          </a:p>
          <a:p>
            <a:r>
              <a:rPr lang="en-US" dirty="0"/>
              <a:t>Backward Euler has a single step error of second order and a global error of first order.</a:t>
            </a:r>
          </a:p>
        </p:txBody>
      </p:sp>
    </p:spTree>
    <p:extLst>
      <p:ext uri="{BB962C8B-B14F-4D97-AF65-F5344CB8AC3E}">
        <p14:creationId xmlns:p14="http://schemas.microsoft.com/office/powerpoint/2010/main" val="2784582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EA99A-5844-4722-ACE8-CD251E6D5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Trapezoidal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4D861E-9150-4BCD-AE6A-76F753D5E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We can also obtain a higher order method by utilizing the trapezoidal rule for numerical integration.</a:t>
                </a:r>
              </a:p>
              <a:p>
                <a:r>
                  <a:rPr lang="en-US" dirty="0"/>
                  <a:t>Take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Here we can make the approximation that the integral is given by the trapezoid rule to get,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acc>
                        <m:accPr>
                          <m:chr m:val="⃛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Removing the error term gives us the trapezoidal method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4D861E-9150-4BCD-AE6A-76F753D5E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5990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86B87-DD8A-4119-97D1-E5ED7F658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we’re headed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1E943-6F0C-4A43-9901-74AC9766F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96190"/>
            <a:ext cx="8946541" cy="465221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However, a lot of modern-day research revolves around solving differential equations of all sorts.</a:t>
            </a:r>
          </a:p>
          <a:p>
            <a:r>
              <a:rPr lang="en-US" dirty="0"/>
              <a:t>Every physical process we know can be modeled by a differential equation.</a:t>
            </a:r>
          </a:p>
          <a:p>
            <a:r>
              <a:rPr lang="en-US" dirty="0"/>
              <a:t>If we can find solutions to those differential equations, we can model anything!</a:t>
            </a:r>
          </a:p>
          <a:p>
            <a:r>
              <a:rPr lang="en-US" dirty="0"/>
              <a:t>The issue, obviously, is we can’t always find a solution to every differential equation we encounter.</a:t>
            </a:r>
          </a:p>
          <a:p>
            <a:r>
              <a:rPr lang="en-US" dirty="0"/>
              <a:t>For example, </a:t>
            </a:r>
          </a:p>
          <a:p>
            <a:pPr lvl="1"/>
            <a:r>
              <a:rPr lang="en-US" dirty="0"/>
              <a:t>A stellar system with many masses.</a:t>
            </a:r>
          </a:p>
          <a:p>
            <a:pPr lvl="1"/>
            <a:r>
              <a:rPr lang="en-US" dirty="0"/>
              <a:t>A system consisting of many bodies with electric charges.</a:t>
            </a:r>
          </a:p>
          <a:p>
            <a:pPr lvl="1"/>
            <a:r>
              <a:rPr lang="en-US" dirty="0"/>
              <a:t>A fluid system moving around an airfoil.</a:t>
            </a:r>
          </a:p>
          <a:p>
            <a:pPr lvl="1"/>
            <a:r>
              <a:rPr lang="en-US" dirty="0"/>
              <a:t>A chemical system consisting of many molecules.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21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67909-C68C-48DF-BF8B-CE2AEF695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the chemical system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894208-7653-4FF8-9C68-DBC32D4A63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Chemical systems are an excellent example of how complicated things can get.</a:t>
                </a:r>
              </a:p>
              <a:p>
                <a:r>
                  <a:rPr lang="en-US" dirty="0"/>
                  <a:t>To begin the analysis, we start with Newton’s famous formula,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here the double dot indicates the second derivative w.r.t. time.</a:t>
                </a:r>
              </a:p>
              <a:p>
                <a:pPr marL="400050"/>
                <a:r>
                  <a:rPr lang="en-US" dirty="0"/>
                  <a:t>What forces are acting on the molecules of this system?</a:t>
                </a:r>
              </a:p>
              <a:p>
                <a:pPr marL="800100" lvl="1"/>
                <a:r>
                  <a:rPr lang="en-US" dirty="0"/>
                  <a:t>There are a lot!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894208-7653-4FF8-9C68-DBC32D4A63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97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A7ED2-4368-4A81-952B-06723F16D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893552" cy="1400530"/>
          </a:xfrm>
        </p:spPr>
        <p:txBody>
          <a:bodyPr/>
          <a:lstStyle/>
          <a:p>
            <a:r>
              <a:rPr lang="en-US" dirty="0"/>
              <a:t>Reminder about Diff Eq terminology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BE519-7EC3-49CA-9A85-3E4CC38CA9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Before we get too deep into numerical approaches, let’s remind ourselves of some vocabulary.</a:t>
                </a:r>
              </a:p>
              <a:p>
                <a:r>
                  <a:rPr lang="en-US" dirty="0"/>
                  <a:t>A first order differential equation is one where only the first derivative of the dependent variable occurs.</a:t>
                </a: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 second order differential equation is one where the second derivative of the dependent variable occurs.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̈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BE519-7EC3-49CA-9A85-3E4CC38CA9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325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8A28-7B3D-4B46-B2EE-8F514AB1A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about Diff Eq terminology 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A5FCE2-7D11-49B8-A5FD-B5D371E949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differential equation is </a:t>
                </a:r>
                <a:r>
                  <a:rPr lang="en-US" i="1" dirty="0"/>
                  <a:t>homogenous</a:t>
                </a:r>
                <a:r>
                  <a:rPr lang="en-US" dirty="0"/>
                  <a:t> if the terms of the equation depend only on the dependent variable or one of its derivatives.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i="1" dirty="0" err="1"/>
                  <a:t>nonhomgenous</a:t>
                </a:r>
                <a:r>
                  <a:rPr lang="en-US" dirty="0"/>
                  <a:t> differential equation contains a “source” term.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If none of the derivative terms contain the independent variable, the equation is said to be a constant coefficient ODE.</a:t>
                </a:r>
              </a:p>
              <a:p>
                <a:r>
                  <a:rPr lang="en-US" dirty="0"/>
                  <a:t>If not, it’s called a variable coefficient ODE.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A5FCE2-7D11-49B8-A5FD-B5D371E949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831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A4139-AF36-4FEB-A2EE-5B1802653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Value Problems and Boundary Value Problems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E65F4-4700-4B43-9275-A97CEBF19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solutions to a differential equation form a class with an infinite number of independent solutions.</a:t>
            </a:r>
          </a:p>
          <a:p>
            <a:r>
              <a:rPr lang="en-US" dirty="0"/>
              <a:t>This comes from the integration constant students are wont to forget in Calculus class.</a:t>
            </a:r>
          </a:p>
          <a:p>
            <a:r>
              <a:rPr lang="en-US" dirty="0"/>
              <a:t>To narrow it down to just one solution, we need to introduce auxiliary conditions.</a:t>
            </a:r>
          </a:p>
          <a:p>
            <a:r>
              <a:rPr lang="en-US" dirty="0"/>
              <a:t>These come most commonly in two flavors,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Initial Value conditions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Boundary Value conditions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36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987E0-5419-4068-A3E0-95A6FC00F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Value Problems and Boundary Value Problems </a:t>
            </a:r>
            <a:r>
              <a:rPr lang="en-US" dirty="0" err="1"/>
              <a:t>contd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892F4-F962-4947-B0E8-D80989AC6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Initial value problems are differential equations where the value of the dependent variable is known at the starting point.</a:t>
            </a:r>
          </a:p>
          <a:p>
            <a:r>
              <a:rPr lang="en-US" dirty="0"/>
              <a:t>The most common example of this comes in kinematic problems.</a:t>
            </a:r>
          </a:p>
          <a:p>
            <a:pPr lvl="1"/>
            <a:r>
              <a:rPr lang="en-US" dirty="0"/>
              <a:t>Recall your physics class where you knew the initial position of an object undergoing free fall.</a:t>
            </a:r>
          </a:p>
          <a:p>
            <a:r>
              <a:rPr lang="en-US" dirty="0"/>
              <a:t>Boundary Value problems are differential equations where the value of the dependent variable is known at both the start and the end.</a:t>
            </a:r>
          </a:p>
          <a:p>
            <a:r>
              <a:rPr lang="en-US" dirty="0"/>
              <a:t>An example of this is a finite metal wire kept at a fixed temperature at either end.</a:t>
            </a:r>
          </a:p>
          <a:p>
            <a:pPr lvl="1"/>
            <a:r>
              <a:rPr lang="en-US" dirty="0"/>
              <a:t>This is an example of a Dirichlet boundary condition</a:t>
            </a:r>
          </a:p>
          <a:p>
            <a:r>
              <a:rPr lang="en-US" dirty="0"/>
              <a:t>This is also seen in electromagnetism where you might know the value of the derivative at a boundary.</a:t>
            </a:r>
          </a:p>
          <a:p>
            <a:pPr lvl="1"/>
            <a:r>
              <a:rPr lang="en-US" dirty="0"/>
              <a:t>This is an example of a Neumann boundary Condition</a:t>
            </a:r>
          </a:p>
        </p:txBody>
      </p:sp>
    </p:spTree>
    <p:extLst>
      <p:ext uri="{BB962C8B-B14F-4D97-AF65-F5344CB8AC3E}">
        <p14:creationId xmlns:p14="http://schemas.microsoft.com/office/powerpoint/2010/main" val="297365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4B6D5-CD1F-4599-B1E3-6C49BAE4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Propagation problems and Marching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2539D-FC5E-484D-9525-5B1D2624B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propagation problem is one where we know the value of a function at a certain point and wish to know the value at future times or places.</a:t>
            </a:r>
          </a:p>
          <a:p>
            <a:r>
              <a:rPr lang="en-US" dirty="0"/>
              <a:t>These are Initial Value Problems (IVP) and can be approached by “marching” forward and propagating our solution.</a:t>
            </a:r>
          </a:p>
          <a:p>
            <a:r>
              <a:rPr lang="en-US" dirty="0"/>
              <a:t>These sorts of problems can be of any order higher than one.</a:t>
            </a:r>
          </a:p>
        </p:txBody>
      </p:sp>
    </p:spTree>
    <p:extLst>
      <p:ext uri="{BB962C8B-B14F-4D97-AF65-F5344CB8AC3E}">
        <p14:creationId xmlns:p14="http://schemas.microsoft.com/office/powerpoint/2010/main" val="344457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1320</TotalTime>
  <Words>2456</Words>
  <Application>Microsoft Office PowerPoint</Application>
  <PresentationFormat>Widescreen</PresentationFormat>
  <Paragraphs>177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Cambria Math</vt:lpstr>
      <vt:lpstr>Century Gothic</vt:lpstr>
      <vt:lpstr>Wingdings 3</vt:lpstr>
      <vt:lpstr>Ion</vt:lpstr>
      <vt:lpstr>Ordinary Differential Equations 1: Euler Method</vt:lpstr>
      <vt:lpstr>What we’ve seen so far</vt:lpstr>
      <vt:lpstr>Where we’re headed</vt:lpstr>
      <vt:lpstr>More about the chemical system </vt:lpstr>
      <vt:lpstr>Reminder about Diff Eq terminology </vt:lpstr>
      <vt:lpstr>Reminder about Diff Eq terminology  cont</vt:lpstr>
      <vt:lpstr>Initial Value Problems and Boundary Value Problems </vt:lpstr>
      <vt:lpstr>Initial Value Problems and Boundary Value Problems contd</vt:lpstr>
      <vt:lpstr>Propagation problems and Marching Methods</vt:lpstr>
      <vt:lpstr>Finite Difference Approximations</vt:lpstr>
      <vt:lpstr>Finite Difference Approximations cont</vt:lpstr>
      <vt:lpstr>Finite Difference Approximations cont</vt:lpstr>
      <vt:lpstr>A backward Finite Difference Approximation</vt:lpstr>
      <vt:lpstr>Second-order centered-difference approximation</vt:lpstr>
      <vt:lpstr>Comparing the different methods</vt:lpstr>
      <vt:lpstr>Euler Method</vt:lpstr>
      <vt:lpstr>Euler Method Contd</vt:lpstr>
      <vt:lpstr>Backward Euler Method</vt:lpstr>
      <vt:lpstr>PowerPoint Presentation</vt:lpstr>
      <vt:lpstr>Euler Method Instability</vt:lpstr>
      <vt:lpstr>Backward Euler Method Stability</vt:lpstr>
      <vt:lpstr>Stability and Overshoot</vt:lpstr>
      <vt:lpstr>Euler Method Properties </vt:lpstr>
      <vt:lpstr>Backward Euler Method Properties </vt:lpstr>
      <vt:lpstr>The Trapezoidal Method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Ordinary Differential Equations 1: Euler Method</dc:title>
  <dc:creator>Christopher John Moakler</dc:creator>
  <cp:lastModifiedBy>Christopher John Moakler</cp:lastModifiedBy>
  <cp:revision>9</cp:revision>
  <dcterms:created xsi:type="dcterms:W3CDTF">2022-04-14T04:10:57Z</dcterms:created>
  <dcterms:modified xsi:type="dcterms:W3CDTF">2022-11-15T08:23:34Z</dcterms:modified>
</cp:coreProperties>
</file>